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61" r:id="rId2"/>
    <p:sldId id="276" r:id="rId3"/>
    <p:sldId id="281" r:id="rId4"/>
    <p:sldId id="277" r:id="rId5"/>
    <p:sldId id="278" r:id="rId6"/>
    <p:sldId id="279" r:id="rId7"/>
    <p:sldId id="280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CF9"/>
    <a:srgbClr val="7A858D"/>
    <a:srgbClr val="2C3948"/>
    <a:srgbClr val="005997"/>
    <a:srgbClr val="396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66B41-FF6A-A742-B706-E12F7CE53A38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A3883-164D-4948-A7BB-83618ABC2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5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49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10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33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17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87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5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09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5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48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7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69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Cathy Pearson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CD62-7D9A-410F-A27A-CB47F2EF98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62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6B7BD9-0045-FE49-9463-616D99FF403D}"/>
              </a:ext>
            </a:extLst>
          </p:cNvPr>
          <p:cNvSpPr txBox="1"/>
          <p:nvPr/>
        </p:nvSpPr>
        <p:spPr>
          <a:xfrm>
            <a:off x="3683539" y="1724255"/>
            <a:ext cx="7264323" cy="193899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4000" dirty="0" smtClean="0">
                <a:solidFill>
                  <a:srgbClr val="005997"/>
                </a:solidFill>
              </a:rPr>
              <a:t>EMCI </a:t>
            </a:r>
            <a:r>
              <a:rPr lang="en-US" sz="4000" dirty="0" err="1" smtClean="0">
                <a:solidFill>
                  <a:srgbClr val="005997"/>
                </a:solidFill>
              </a:rPr>
              <a:t>ToT</a:t>
            </a:r>
            <a:r>
              <a:rPr lang="en-US" sz="4000" dirty="0" smtClean="0">
                <a:solidFill>
                  <a:srgbClr val="005997"/>
                </a:solidFill>
              </a:rPr>
              <a:t> May 2022</a:t>
            </a:r>
          </a:p>
          <a:p>
            <a:r>
              <a:rPr lang="en-US" sz="4000" dirty="0" smtClean="0">
                <a:solidFill>
                  <a:srgbClr val="005997"/>
                </a:solidFill>
              </a:rPr>
              <a:t>Inter-institutional </a:t>
            </a:r>
            <a:r>
              <a:rPr lang="en-US" sz="4000" dirty="0" smtClean="0">
                <a:solidFill>
                  <a:srgbClr val="005997"/>
                </a:solidFill>
              </a:rPr>
              <a:t>accreditation tests</a:t>
            </a:r>
            <a:endParaRPr lang="en-US" sz="4000" dirty="0">
              <a:solidFill>
                <a:srgbClr val="005997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610A36-BBAE-7447-9AEE-58C3E44A873A}"/>
              </a:ext>
            </a:extLst>
          </p:cNvPr>
          <p:cNvSpPr txBox="1"/>
          <p:nvPr/>
        </p:nvSpPr>
        <p:spPr>
          <a:xfrm>
            <a:off x="3715438" y="3692431"/>
            <a:ext cx="4766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Cathy 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Pearson – Head of Unit – </a:t>
            </a:r>
            <a:r>
              <a:rPr lang="fr-FR" dirty="0" err="1">
                <a:solidFill>
                  <a:schemeClr val="bg1">
                    <a:lumMod val="50000"/>
                  </a:schemeClr>
                </a:solidFill>
              </a:rPr>
              <a:t>Multilingualism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 and Succession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Planning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09752D-B2BF-1E48-A848-9ABB31E083A0}"/>
              </a:ext>
            </a:extLst>
          </p:cNvPr>
          <p:cNvCxnSpPr>
            <a:cxnSpLocks/>
          </p:cNvCxnSpPr>
          <p:nvPr/>
        </p:nvCxnSpPr>
        <p:spPr>
          <a:xfrm>
            <a:off x="3433863" y="3059844"/>
            <a:ext cx="0" cy="127891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4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Why</a:t>
            </a:r>
            <a:r>
              <a:rPr lang="fr-FR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pressure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political</a:t>
            </a:r>
            <a:r>
              <a:rPr lang="fr-FR" dirty="0" smtClean="0"/>
              <a:t> masters</a:t>
            </a:r>
          </a:p>
          <a:p>
            <a:pPr lvl="1"/>
            <a:r>
              <a:rPr lang="fr-FR" dirty="0" smtClean="0"/>
              <a:t>EP and EU-</a:t>
            </a:r>
            <a:r>
              <a:rPr lang="fr-FR" dirty="0" err="1" smtClean="0"/>
              <a:t>wide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 of </a:t>
            </a:r>
            <a:r>
              <a:rPr lang="fr-FR" dirty="0" err="1" smtClean="0"/>
              <a:t>greening</a:t>
            </a:r>
            <a:r>
              <a:rPr lang="fr-FR" dirty="0" smtClean="0"/>
              <a:t> and </a:t>
            </a:r>
            <a:r>
              <a:rPr lang="fr-FR" dirty="0" err="1" smtClean="0"/>
              <a:t>digitilisation</a:t>
            </a:r>
            <a:endParaRPr lang="fr-FR" dirty="0" smtClean="0"/>
          </a:p>
          <a:p>
            <a:pPr lvl="1"/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save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(</a:t>
            </a:r>
            <a:r>
              <a:rPr lang="fr-FR" dirty="0" err="1" smtClean="0"/>
              <a:t>travel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 smtClean="0"/>
              <a:t>, replacement </a:t>
            </a:r>
            <a:r>
              <a:rPr lang="fr-FR" dirty="0" err="1" smtClean="0"/>
              <a:t>costs</a:t>
            </a:r>
            <a:r>
              <a:rPr lang="fr-FR" dirty="0" smtClean="0"/>
              <a:t>)</a:t>
            </a:r>
          </a:p>
          <a:p>
            <a:pPr lvl="1"/>
            <a:endParaRPr lang="fr-FR" dirty="0"/>
          </a:p>
          <a:p>
            <a:r>
              <a:rPr lang="fr-FR" dirty="0" smtClean="0"/>
              <a:t>more efficient</a:t>
            </a:r>
          </a:p>
          <a:p>
            <a:pPr lvl="1"/>
            <a:r>
              <a:rPr lang="fr-FR" dirty="0" err="1" smtClean="0"/>
              <a:t>shorter</a:t>
            </a:r>
            <a:r>
              <a:rPr lang="fr-FR" dirty="0" smtClean="0"/>
              <a:t> </a:t>
            </a:r>
            <a:r>
              <a:rPr lang="fr-FR" dirty="0" err="1" smtClean="0"/>
              <a:t>deliberations</a:t>
            </a:r>
            <a:endParaRPr lang="fr-FR" dirty="0" smtClean="0"/>
          </a:p>
          <a:p>
            <a:pPr lvl="1"/>
            <a:r>
              <a:rPr lang="fr-FR" dirty="0" err="1" smtClean="0"/>
              <a:t>fewer</a:t>
            </a:r>
            <a:r>
              <a:rPr lang="fr-FR" dirty="0" smtClean="0"/>
              <a:t> </a:t>
            </a:r>
            <a:r>
              <a:rPr lang="fr-FR" dirty="0" err="1" smtClean="0"/>
              <a:t>days</a:t>
            </a:r>
            <a:r>
              <a:rPr lang="fr-FR" dirty="0" smtClean="0"/>
              <a:t> ‘off the programme’</a:t>
            </a:r>
          </a:p>
          <a:p>
            <a:pPr lvl="1"/>
            <a:endParaRPr lang="fr-FR" dirty="0"/>
          </a:p>
          <a:p>
            <a:r>
              <a:rPr lang="fr-FR" dirty="0" err="1" smtClean="0"/>
              <a:t>improved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r>
              <a:rPr lang="fr-FR" dirty="0" smtClean="0"/>
              <a:t> of </a:t>
            </a:r>
            <a:r>
              <a:rPr lang="fr-FR" dirty="0" err="1" smtClean="0"/>
              <a:t>assessment</a:t>
            </a:r>
            <a:endParaRPr lang="fr-FR" dirty="0" smtClean="0"/>
          </a:p>
          <a:p>
            <a:r>
              <a:rPr lang="fr-FR" dirty="0" smtClean="0"/>
              <a:t>test more people </a:t>
            </a:r>
          </a:p>
          <a:p>
            <a:r>
              <a:rPr lang="fr-FR" dirty="0" smtClean="0"/>
              <a:t>future </a:t>
            </a:r>
            <a:r>
              <a:rPr lang="fr-FR" dirty="0" err="1" smtClean="0"/>
              <a:t>pandemic</a:t>
            </a:r>
            <a:r>
              <a:rPr lang="fr-FR" dirty="0" smtClean="0"/>
              <a:t>-proof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77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has </a:t>
            </a:r>
            <a:r>
              <a:rPr lang="fr-FR" dirty="0" err="1" smtClean="0"/>
              <a:t>stayed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tested</a:t>
            </a:r>
            <a:r>
              <a:rPr lang="fr-FR" dirty="0" smtClean="0"/>
              <a:t> for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in the minimum profile</a:t>
            </a:r>
          </a:p>
          <a:p>
            <a:r>
              <a:rPr lang="fr-FR" dirty="0" smtClean="0"/>
              <a:t>SIM </a:t>
            </a:r>
            <a:r>
              <a:rPr lang="fr-FR" dirty="0" err="1" smtClean="0"/>
              <a:t>recorded</a:t>
            </a:r>
            <a:r>
              <a:rPr lang="fr-FR" dirty="0" smtClean="0"/>
              <a:t> 10 </a:t>
            </a:r>
            <a:r>
              <a:rPr lang="fr-FR" dirty="0" err="1" smtClean="0"/>
              <a:t>mins</a:t>
            </a:r>
            <a:endParaRPr lang="fr-FR" dirty="0" smtClean="0"/>
          </a:p>
          <a:p>
            <a:r>
              <a:rPr lang="fr-FR" dirty="0" smtClean="0"/>
              <a:t>CONS live 5 </a:t>
            </a:r>
            <a:r>
              <a:rPr lang="fr-FR" dirty="0" err="1" smtClean="0"/>
              <a:t>mins</a:t>
            </a:r>
            <a:endParaRPr lang="fr-FR" dirty="0" smtClean="0"/>
          </a:p>
          <a:p>
            <a:r>
              <a:rPr lang="fr-FR" dirty="0" err="1"/>
              <a:t>fair</a:t>
            </a:r>
            <a:r>
              <a:rPr lang="fr-FR" dirty="0"/>
              <a:t> tests, </a:t>
            </a:r>
            <a:r>
              <a:rPr lang="fr-FR" dirty="0" err="1"/>
              <a:t>equal</a:t>
            </a:r>
            <a:r>
              <a:rPr lang="fr-FR" dirty="0"/>
              <a:t> </a:t>
            </a:r>
            <a:r>
              <a:rPr lang="fr-FR" dirty="0" err="1"/>
              <a:t>treatment</a:t>
            </a:r>
            <a:endParaRPr lang="fr-FR" dirty="0"/>
          </a:p>
          <a:p>
            <a:r>
              <a:rPr lang="fr-FR" dirty="0" err="1" smtClean="0"/>
              <a:t>evaluation</a:t>
            </a:r>
            <a:r>
              <a:rPr lang="fr-FR" dirty="0" smtClean="0"/>
              <a:t> </a:t>
            </a:r>
            <a:r>
              <a:rPr lang="fr-FR" dirty="0" err="1" smtClean="0"/>
              <a:t>criteria</a:t>
            </a:r>
            <a:endParaRPr lang="fr-FR" dirty="0" smtClean="0"/>
          </a:p>
          <a:p>
            <a:pPr lvl="1"/>
            <a:r>
              <a:rPr lang="fr-FR" dirty="0" err="1" smtClean="0"/>
              <a:t>coherency</a:t>
            </a:r>
            <a:r>
              <a:rPr lang="fr-FR" dirty="0" smtClean="0"/>
              <a:t>, </a:t>
            </a:r>
            <a:r>
              <a:rPr lang="fr-FR" dirty="0" err="1" smtClean="0"/>
              <a:t>accuracy</a:t>
            </a:r>
            <a:r>
              <a:rPr lang="fr-FR" dirty="0" smtClean="0"/>
              <a:t>, </a:t>
            </a:r>
            <a:r>
              <a:rPr lang="fr-FR" dirty="0" err="1" smtClean="0"/>
              <a:t>knowledge</a:t>
            </a:r>
            <a:r>
              <a:rPr lang="fr-FR" dirty="0" smtClean="0"/>
              <a:t> passive </a:t>
            </a:r>
            <a:r>
              <a:rPr lang="fr-FR" dirty="0" err="1" smtClean="0"/>
              <a:t>language</a:t>
            </a:r>
            <a:r>
              <a:rPr lang="fr-FR" dirty="0" smtClean="0"/>
              <a:t>, </a:t>
            </a:r>
            <a:r>
              <a:rPr lang="fr-FR" dirty="0" err="1" smtClean="0"/>
              <a:t>quality</a:t>
            </a:r>
            <a:r>
              <a:rPr lang="fr-FR" dirty="0" smtClean="0"/>
              <a:t> of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, communication </a:t>
            </a:r>
            <a:r>
              <a:rPr lang="fr-FR" dirty="0" err="1" smtClean="0"/>
              <a:t>skills</a:t>
            </a:r>
            <a:r>
              <a:rPr lang="fr-FR" dirty="0" smtClean="0"/>
              <a:t>, </a:t>
            </a:r>
            <a:r>
              <a:rPr lang="fr-FR" dirty="0" err="1" smtClean="0"/>
              <a:t>interpretation</a:t>
            </a:r>
            <a:r>
              <a:rPr lang="fr-FR" dirty="0" smtClean="0"/>
              <a:t> </a:t>
            </a:r>
            <a:r>
              <a:rPr lang="fr-FR" dirty="0" err="1" smtClean="0"/>
              <a:t>strategies</a:t>
            </a:r>
            <a:endParaRPr lang="fr-FR" dirty="0" smtClean="0"/>
          </a:p>
          <a:p>
            <a:pPr lvl="1"/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poor</a:t>
            </a:r>
            <a:r>
              <a:rPr lang="fr-FR" dirty="0" smtClean="0"/>
              <a:t>, </a:t>
            </a:r>
            <a:r>
              <a:rPr lang="fr-FR" dirty="0" err="1" smtClean="0"/>
              <a:t>poor</a:t>
            </a:r>
            <a:r>
              <a:rPr lang="fr-FR" dirty="0" smtClean="0"/>
              <a:t>, </a:t>
            </a:r>
            <a:r>
              <a:rPr lang="fr-FR" dirty="0" err="1" smtClean="0"/>
              <a:t>adequate</a:t>
            </a:r>
            <a:r>
              <a:rPr lang="fr-FR" dirty="0" smtClean="0"/>
              <a:t>, good, </a:t>
            </a:r>
            <a:r>
              <a:rPr lang="fr-FR" dirty="0" err="1" smtClean="0"/>
              <a:t>very</a:t>
            </a:r>
            <a:r>
              <a:rPr lang="fr-FR" dirty="0" smtClean="0"/>
              <a:t> good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How to pass an inter-institutional accreditation test - 23 of February 2022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85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has </a:t>
            </a:r>
            <a:r>
              <a:rPr lang="fr-FR" dirty="0" err="1" smtClean="0"/>
              <a:t>changed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all tests </a:t>
            </a:r>
            <a:r>
              <a:rPr lang="fr-FR" dirty="0" err="1" smtClean="0"/>
              <a:t>done</a:t>
            </a:r>
            <a:r>
              <a:rPr lang="fr-FR" dirty="0" smtClean="0"/>
              <a:t> </a:t>
            </a:r>
            <a:r>
              <a:rPr lang="fr-FR" dirty="0" err="1" smtClean="0"/>
              <a:t>remotely</a:t>
            </a:r>
            <a:r>
              <a:rPr lang="fr-FR" dirty="0" smtClean="0"/>
              <a:t> (</a:t>
            </a:r>
            <a:r>
              <a:rPr lang="fr-FR" dirty="0" err="1" smtClean="0"/>
              <a:t>extended</a:t>
            </a:r>
            <a:r>
              <a:rPr lang="fr-FR" dirty="0" smtClean="0"/>
              <a:t> </a:t>
            </a:r>
            <a:r>
              <a:rPr lang="fr-FR" dirty="0" smtClean="0"/>
              <a:t>pilot till </a:t>
            </a:r>
            <a:r>
              <a:rPr lang="fr-FR" dirty="0" err="1" smtClean="0"/>
              <a:t>June</a:t>
            </a:r>
            <a:r>
              <a:rPr lang="fr-FR" dirty="0" smtClean="0"/>
              <a:t> 2023)</a:t>
            </a:r>
            <a:endParaRPr lang="fr-FR" dirty="0" smtClean="0"/>
          </a:p>
          <a:p>
            <a:r>
              <a:rPr lang="fr-FR" dirty="0" smtClean="0"/>
              <a:t>no </a:t>
            </a:r>
            <a:r>
              <a:rPr lang="fr-FR" dirty="0" err="1" smtClean="0"/>
              <a:t>pre-selection</a:t>
            </a:r>
            <a:endParaRPr lang="fr-FR" dirty="0" smtClean="0"/>
          </a:p>
          <a:p>
            <a:r>
              <a:rPr lang="fr-FR" dirty="0" smtClean="0"/>
              <a:t>cascade system of </a:t>
            </a:r>
            <a:r>
              <a:rPr lang="fr-FR" dirty="0" err="1" smtClean="0"/>
              <a:t>evaluation</a:t>
            </a:r>
            <a:endParaRPr lang="fr-FR" dirty="0" smtClean="0"/>
          </a:p>
          <a:p>
            <a:r>
              <a:rPr lang="fr-FR" dirty="0" smtClean="0"/>
              <a:t>collective jury </a:t>
            </a:r>
            <a:r>
              <a:rPr lang="fr-FR" dirty="0" err="1" smtClean="0"/>
              <a:t>deliberations</a:t>
            </a:r>
            <a:endParaRPr lang="fr-FR" dirty="0"/>
          </a:p>
          <a:p>
            <a:r>
              <a:rPr lang="fr-FR" dirty="0" smtClean="0"/>
              <a:t>SIM </a:t>
            </a:r>
            <a:r>
              <a:rPr lang="fr-FR" dirty="0" err="1" smtClean="0"/>
              <a:t>then</a:t>
            </a:r>
            <a:r>
              <a:rPr lang="fr-FR" dirty="0" smtClean="0"/>
              <a:t> CONS</a:t>
            </a:r>
          </a:p>
          <a:p>
            <a:r>
              <a:rPr lang="fr-FR" dirty="0" smtClean="0"/>
              <a:t>SIM </a:t>
            </a:r>
            <a:r>
              <a:rPr lang="fr-FR" dirty="0" err="1" smtClean="0"/>
              <a:t>asynchronous</a:t>
            </a:r>
            <a:r>
              <a:rPr lang="fr-FR" dirty="0" smtClean="0"/>
              <a:t>, CONS </a:t>
            </a:r>
            <a:r>
              <a:rPr lang="fr-FR" dirty="0" err="1" smtClean="0"/>
              <a:t>synchronous</a:t>
            </a:r>
            <a:endParaRPr lang="fr-FR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9934" y="5991225"/>
            <a:ext cx="27432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47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simultaneous</a:t>
            </a:r>
            <a:r>
              <a:rPr lang="fr-FR" dirty="0" smtClean="0"/>
              <a:t> - </a:t>
            </a:r>
            <a:r>
              <a:rPr lang="fr-FR" dirty="0" err="1" smtClean="0"/>
              <a:t>asynchronous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AssessmentQ</a:t>
            </a:r>
            <a:endParaRPr lang="fr-FR" dirty="0" smtClean="0"/>
          </a:p>
          <a:p>
            <a:r>
              <a:rPr lang="fr-FR" dirty="0" smtClean="0"/>
              <a:t>candidates record all tests on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day</a:t>
            </a:r>
            <a:r>
              <a:rPr lang="fr-FR" dirty="0" smtClean="0"/>
              <a:t>, but </a:t>
            </a:r>
            <a:r>
              <a:rPr lang="fr-FR" dirty="0" err="1" smtClean="0"/>
              <a:t>evaluated</a:t>
            </a:r>
            <a:r>
              <a:rPr lang="fr-FR" dirty="0" smtClean="0"/>
              <a:t> </a:t>
            </a:r>
            <a:r>
              <a:rPr lang="fr-FR" dirty="0" err="1" smtClean="0"/>
              <a:t>later</a:t>
            </a:r>
            <a:endParaRPr lang="fr-FR" dirty="0" smtClean="0"/>
          </a:p>
          <a:p>
            <a:r>
              <a:rPr lang="fr-FR" dirty="0" err="1" smtClean="0"/>
              <a:t>save</a:t>
            </a:r>
            <a:r>
              <a:rPr lang="fr-FR" dirty="0" smtClean="0"/>
              <a:t> speeches</a:t>
            </a:r>
          </a:p>
          <a:p>
            <a:r>
              <a:rPr lang="fr-FR" dirty="0" err="1" smtClean="0"/>
              <a:t>evaluation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 in quiet </a:t>
            </a:r>
            <a:r>
              <a:rPr lang="fr-FR" dirty="0" err="1" smtClean="0"/>
              <a:t>periods</a:t>
            </a:r>
            <a:endParaRPr lang="fr-FR" dirty="0" smtClean="0"/>
          </a:p>
          <a:p>
            <a:r>
              <a:rPr lang="fr-FR" dirty="0" err="1" smtClean="0"/>
              <a:t>interpret</a:t>
            </a:r>
            <a:r>
              <a:rPr lang="fr-FR" dirty="0" smtClean="0"/>
              <a:t> speech first – </a:t>
            </a:r>
            <a:r>
              <a:rPr lang="fr-FR" dirty="0" err="1" smtClean="0"/>
              <a:t>easier</a:t>
            </a:r>
            <a:r>
              <a:rPr lang="fr-FR" dirty="0" smtClean="0"/>
              <a:t> to </a:t>
            </a:r>
            <a:r>
              <a:rPr lang="fr-FR" dirty="0" err="1" smtClean="0"/>
              <a:t>evaluate</a:t>
            </a:r>
            <a:r>
              <a:rPr lang="fr-FR" dirty="0" smtClean="0"/>
              <a:t> (</a:t>
            </a:r>
            <a:r>
              <a:rPr lang="fr-FR" dirty="0" err="1" smtClean="0"/>
              <a:t>improved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r>
              <a:rPr lang="fr-FR" dirty="0" smtClean="0"/>
              <a:t>)</a:t>
            </a:r>
          </a:p>
          <a:p>
            <a:r>
              <a:rPr lang="fr-FR" dirty="0" smtClean="0"/>
              <a:t>up to 10 candidates </a:t>
            </a:r>
            <a:r>
              <a:rPr lang="fr-FR" dirty="0" err="1" smtClean="0"/>
              <a:t>can</a:t>
            </a:r>
            <a:r>
              <a:rPr lang="fr-FR" dirty="0" smtClean="0"/>
              <a:t> have the </a:t>
            </a:r>
            <a:r>
              <a:rPr lang="fr-FR" dirty="0" err="1" smtClean="0"/>
              <a:t>same</a:t>
            </a:r>
            <a:r>
              <a:rPr lang="fr-FR" dirty="0" smtClean="0"/>
              <a:t> speech</a:t>
            </a:r>
          </a:p>
          <a:p>
            <a:r>
              <a:rPr lang="fr-FR" dirty="0" err="1" smtClean="0"/>
              <a:t>each</a:t>
            </a:r>
            <a:r>
              <a:rPr lang="fr-FR" dirty="0" smtClean="0"/>
              <a:t> test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eliminatory</a:t>
            </a:r>
            <a:r>
              <a:rPr lang="fr-FR" dirty="0" smtClean="0"/>
              <a:t> (minimum profile)</a:t>
            </a:r>
          </a:p>
          <a:p>
            <a:r>
              <a:rPr lang="fr-FR" dirty="0" err="1" smtClean="0"/>
              <a:t>deliberations</a:t>
            </a:r>
            <a:r>
              <a:rPr lang="fr-FR" dirty="0" smtClean="0"/>
              <a:t> </a:t>
            </a:r>
            <a:r>
              <a:rPr lang="fr-FR" dirty="0" err="1" smtClean="0"/>
              <a:t>quicker</a:t>
            </a:r>
            <a:r>
              <a:rPr lang="fr-FR" dirty="0" smtClean="0"/>
              <a:t>?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0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consecutive</a:t>
            </a:r>
            <a:r>
              <a:rPr lang="fr-FR" dirty="0" smtClean="0"/>
              <a:t> - </a:t>
            </a:r>
            <a:r>
              <a:rPr lang="fr-FR" dirty="0" err="1" smtClean="0"/>
              <a:t>synchronous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Webex</a:t>
            </a:r>
            <a:r>
              <a:rPr lang="fr-FR" dirty="0" smtClean="0"/>
              <a:t> or </a:t>
            </a:r>
            <a:r>
              <a:rPr lang="fr-FR" dirty="0" err="1" smtClean="0"/>
              <a:t>Interactio</a:t>
            </a:r>
            <a:endParaRPr lang="fr-FR" dirty="0" smtClean="0"/>
          </a:p>
          <a:p>
            <a:r>
              <a:rPr lang="fr-FR" dirty="0" smtClean="0"/>
              <a:t>compromise</a:t>
            </a:r>
          </a:p>
          <a:p>
            <a:pPr lvl="1"/>
            <a:r>
              <a:rPr lang="fr-FR" dirty="0" smtClean="0"/>
              <a:t>live speaker</a:t>
            </a:r>
          </a:p>
          <a:p>
            <a:pPr lvl="1"/>
            <a:r>
              <a:rPr lang="fr-FR" dirty="0" err="1" smtClean="0"/>
              <a:t>evaluators</a:t>
            </a:r>
            <a:r>
              <a:rPr lang="fr-FR" dirty="0" smtClean="0"/>
              <a:t> </a:t>
            </a:r>
            <a:r>
              <a:rPr lang="fr-FR" dirty="0" err="1" smtClean="0"/>
              <a:t>sit</a:t>
            </a:r>
            <a:r>
              <a:rPr lang="fr-FR" dirty="0" smtClean="0"/>
              <a:t> </a:t>
            </a:r>
            <a:r>
              <a:rPr lang="fr-FR" dirty="0" err="1" smtClean="0"/>
              <a:t>together</a:t>
            </a:r>
            <a:endParaRPr lang="fr-FR" dirty="0" smtClean="0"/>
          </a:p>
          <a:p>
            <a:r>
              <a:rPr lang="fr-FR" dirty="0" smtClean="0"/>
              <a:t>do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still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test CONS? for all </a:t>
            </a:r>
            <a:r>
              <a:rPr lang="fr-FR" dirty="0" err="1" smtClean="0"/>
              <a:t>languages</a:t>
            </a:r>
            <a:r>
              <a:rPr lang="fr-FR" dirty="0" smtClean="0"/>
              <a:t>?</a:t>
            </a:r>
          </a:p>
          <a:p>
            <a:pPr lvl="1"/>
            <a:r>
              <a:rPr lang="fr-FR" dirty="0" err="1" smtClean="0"/>
              <a:t>statistics</a:t>
            </a:r>
            <a:r>
              <a:rPr lang="fr-FR" dirty="0" smtClean="0"/>
              <a:t> (</a:t>
            </a:r>
            <a:r>
              <a:rPr lang="fr-FR" dirty="0" err="1" smtClean="0"/>
              <a:t>since</a:t>
            </a:r>
            <a:r>
              <a:rPr lang="fr-FR" dirty="0" smtClean="0"/>
              <a:t> 2017 </a:t>
            </a:r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a quarter – and all </a:t>
            </a:r>
            <a:r>
              <a:rPr lang="fr-FR" dirty="0" err="1" smtClean="0"/>
              <a:t>forms</a:t>
            </a:r>
            <a:r>
              <a:rPr lang="fr-FR" dirty="0" smtClean="0"/>
              <a:t> of CONS)</a:t>
            </a:r>
          </a:p>
          <a:p>
            <a:pPr lvl="1"/>
            <a:r>
              <a:rPr lang="fr-FR" dirty="0" err="1" smtClean="0"/>
              <a:t>depends</a:t>
            </a:r>
            <a:r>
              <a:rPr lang="fr-FR" dirty="0" smtClean="0"/>
              <a:t> on </a:t>
            </a:r>
            <a:r>
              <a:rPr lang="fr-FR" dirty="0" err="1" smtClean="0"/>
              <a:t>booth</a:t>
            </a:r>
            <a:r>
              <a:rPr lang="fr-FR" dirty="0" smtClean="0"/>
              <a:t>?</a:t>
            </a:r>
          </a:p>
          <a:p>
            <a:pPr lvl="1"/>
            <a:r>
              <a:rPr lang="fr-FR" dirty="0" smtClean="0"/>
              <a:t>change in SIM </a:t>
            </a:r>
            <a:r>
              <a:rPr lang="fr-FR" dirty="0" err="1" smtClean="0"/>
              <a:t>evaluation</a:t>
            </a:r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endParaRPr lang="fr-FR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52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future of </a:t>
            </a:r>
            <a:r>
              <a:rPr lang="fr-FR" dirty="0" err="1" smtClean="0"/>
              <a:t>testing</a:t>
            </a:r>
            <a:r>
              <a:rPr lang="fr-FR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How to </a:t>
            </a:r>
            <a:r>
              <a:rPr lang="fr-FR" dirty="0" err="1" smtClean="0"/>
              <a:t>increase</a:t>
            </a:r>
            <a:r>
              <a:rPr lang="fr-FR" dirty="0" smtClean="0"/>
              <a:t> the </a:t>
            </a:r>
            <a:r>
              <a:rPr lang="fr-FR" dirty="0" err="1" smtClean="0"/>
              <a:t>pass</a:t>
            </a:r>
            <a:r>
              <a:rPr lang="fr-FR" smtClean="0"/>
              <a:t> rate?</a:t>
            </a:r>
          </a:p>
          <a:p>
            <a:r>
              <a:rPr lang="fr-FR" dirty="0" smtClean="0"/>
              <a:t>One </a:t>
            </a:r>
            <a:r>
              <a:rPr lang="fr-FR" dirty="0" smtClean="0"/>
              <a:t>CONS test? or none?</a:t>
            </a:r>
          </a:p>
          <a:p>
            <a:r>
              <a:rPr lang="fr-FR" dirty="0" smtClean="0"/>
              <a:t>SIM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?</a:t>
            </a:r>
          </a:p>
          <a:p>
            <a:r>
              <a:rPr lang="fr-FR" dirty="0" err="1" smtClean="0"/>
              <a:t>simplify</a:t>
            </a:r>
            <a:r>
              <a:rPr lang="fr-FR" dirty="0" smtClean="0"/>
              <a:t> </a:t>
            </a:r>
            <a:r>
              <a:rPr lang="fr-FR" dirty="0" err="1" smtClean="0"/>
              <a:t>accreditation</a:t>
            </a:r>
            <a:r>
              <a:rPr lang="fr-FR" dirty="0" smtClean="0"/>
              <a:t> profiles?</a:t>
            </a:r>
            <a:endParaRPr lang="fr-FR" dirty="0" smtClean="0"/>
          </a:p>
          <a:p>
            <a:r>
              <a:rPr lang="fr-FR" dirty="0" err="1" smtClean="0"/>
              <a:t>moving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positive consensus to point-</a:t>
            </a:r>
            <a:r>
              <a:rPr lang="fr-FR" dirty="0" err="1" smtClean="0"/>
              <a:t>based</a:t>
            </a:r>
            <a:r>
              <a:rPr lang="fr-FR" dirty="0" smtClean="0"/>
              <a:t> system?</a:t>
            </a:r>
          </a:p>
          <a:p>
            <a:r>
              <a:rPr lang="fr-FR" dirty="0" err="1" smtClean="0"/>
              <a:t>authentic</a:t>
            </a:r>
            <a:r>
              <a:rPr lang="fr-FR" dirty="0" smtClean="0"/>
              <a:t> </a:t>
            </a:r>
            <a:r>
              <a:rPr lang="fr-FR" dirty="0" err="1" smtClean="0"/>
              <a:t>material</a:t>
            </a:r>
            <a:r>
              <a:rPr lang="fr-FR" dirty="0" smtClean="0"/>
              <a:t>?</a:t>
            </a:r>
          </a:p>
          <a:p>
            <a:r>
              <a:rPr lang="fr-FR" dirty="0" smtClean="0"/>
              <a:t>non-native speakers?</a:t>
            </a:r>
          </a:p>
          <a:p>
            <a:endParaRPr lang="fr-FR" dirty="0"/>
          </a:p>
          <a:p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always</a:t>
            </a:r>
            <a:r>
              <a:rPr lang="fr-FR" dirty="0" smtClean="0"/>
              <a:t> come at a </a:t>
            </a:r>
            <a:r>
              <a:rPr lang="fr-FR" dirty="0" err="1" smtClean="0"/>
              <a:t>cost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Cathy Pearson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1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ED3F058-8EE9-A74F-A190-995ECD135C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347" y="4315420"/>
            <a:ext cx="1815300" cy="23359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32A0D15-DDD1-F64D-B64F-5CF0FD1561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7" y="2777691"/>
            <a:ext cx="2286000" cy="1574800"/>
          </a:xfrm>
          <a:prstGeom prst="rect">
            <a:avLst/>
          </a:prstGeom>
        </p:spPr>
      </p:pic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3ECE8960-C26B-EA4C-8AEE-5BD147EB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92272" y="6337496"/>
            <a:ext cx="4000892" cy="365125"/>
          </a:xfrm>
        </p:spPr>
        <p:txBody>
          <a:bodyPr/>
          <a:lstStyle/>
          <a:p>
            <a:pPr algn="r"/>
            <a:r>
              <a:rPr lang="en-GB" dirty="0" smtClean="0"/>
              <a:t>Cathy Pearson</a:t>
            </a:r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FA7E893-5BE7-BE41-8123-DCD58F41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3785" y="6337496"/>
            <a:ext cx="6264405" cy="365125"/>
          </a:xfrm>
        </p:spPr>
        <p:txBody>
          <a:bodyPr/>
          <a:lstStyle/>
          <a:p>
            <a:r>
              <a:rPr lang="en-GB" dirty="0"/>
              <a:t>https://www.youtube.com/watch?v=JlhWY-0XinI</a:t>
            </a:r>
          </a:p>
        </p:txBody>
      </p:sp>
    </p:spTree>
    <p:extLst>
      <p:ext uri="{BB962C8B-B14F-4D97-AF65-F5344CB8AC3E}">
        <p14:creationId xmlns:p14="http://schemas.microsoft.com/office/powerpoint/2010/main" val="161221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323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Why?</vt:lpstr>
      <vt:lpstr>what has stayed the same?</vt:lpstr>
      <vt:lpstr>what has changed</vt:lpstr>
      <vt:lpstr>simultaneous - asynchronous</vt:lpstr>
      <vt:lpstr>consecutive - synchronous</vt:lpstr>
      <vt:lpstr>future of testing </vt:lpstr>
      <vt:lpstr>PowerPoint Presentation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Matomo – EPIWeb data tool</dc:title>
  <dc:creator>JAYES Thomas</dc:creator>
  <cp:lastModifiedBy>PEARSON Catherine</cp:lastModifiedBy>
  <cp:revision>50</cp:revision>
  <dcterms:created xsi:type="dcterms:W3CDTF">2020-10-15T08:29:51Z</dcterms:created>
  <dcterms:modified xsi:type="dcterms:W3CDTF">2022-07-20T10:28:33Z</dcterms:modified>
</cp:coreProperties>
</file>